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3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0"/>
  </p:notesMasterIdLst>
  <p:handoutMasterIdLst>
    <p:handoutMasterId r:id="rId61"/>
  </p:handoutMasterIdLst>
  <p:sldIdLst>
    <p:sldId id="621" r:id="rId2"/>
    <p:sldId id="625" r:id="rId3"/>
    <p:sldId id="626" r:id="rId4"/>
    <p:sldId id="362" r:id="rId5"/>
    <p:sldId id="363" r:id="rId6"/>
    <p:sldId id="310" r:id="rId7"/>
    <p:sldId id="315" r:id="rId8"/>
    <p:sldId id="316" r:id="rId9"/>
    <p:sldId id="336" r:id="rId10"/>
    <p:sldId id="333" r:id="rId11"/>
    <p:sldId id="335" r:id="rId12"/>
    <p:sldId id="593" r:id="rId13"/>
    <p:sldId id="269" r:id="rId14"/>
    <p:sldId id="270" r:id="rId15"/>
    <p:sldId id="330" r:id="rId16"/>
    <p:sldId id="648" r:id="rId17"/>
    <p:sldId id="258" r:id="rId18"/>
    <p:sldId id="674" r:id="rId19"/>
    <p:sldId id="696" r:id="rId20"/>
    <p:sldId id="694" r:id="rId21"/>
    <p:sldId id="675" r:id="rId22"/>
    <p:sldId id="697" r:id="rId23"/>
    <p:sldId id="693" r:id="rId24"/>
    <p:sldId id="692" r:id="rId25"/>
    <p:sldId id="608" r:id="rId26"/>
    <p:sldId id="700" r:id="rId27"/>
    <p:sldId id="699" r:id="rId28"/>
    <p:sldId id="265" r:id="rId29"/>
    <p:sldId id="277" r:id="rId30"/>
    <p:sldId id="317" r:id="rId31"/>
    <p:sldId id="360" r:id="rId32"/>
    <p:sldId id="361" r:id="rId33"/>
    <p:sldId id="357" r:id="rId34"/>
    <p:sldId id="399" r:id="rId35"/>
    <p:sldId id="390" r:id="rId36"/>
    <p:sldId id="282" r:id="rId37"/>
    <p:sldId id="338" r:id="rId38"/>
    <p:sldId id="285" r:id="rId39"/>
    <p:sldId id="340" r:id="rId40"/>
    <p:sldId id="318" r:id="rId41"/>
    <p:sldId id="287" r:id="rId42"/>
    <p:sldId id="288" r:id="rId43"/>
    <p:sldId id="290" r:id="rId44"/>
    <p:sldId id="321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477" r:id="rId54"/>
    <p:sldId id="468" r:id="rId55"/>
    <p:sldId id="471" r:id="rId56"/>
    <p:sldId id="617" r:id="rId57"/>
    <p:sldId id="294" r:id="rId58"/>
    <p:sldId id="295" r:id="rId59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3EB049"/>
    <a:srgbClr val="97E1B0"/>
    <a:srgbClr val="91EBB1"/>
    <a:srgbClr val="00FB92"/>
    <a:srgbClr val="00008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30" autoAdjust="0"/>
    <p:restoredTop sz="94164" autoAdjust="0"/>
  </p:normalViewPr>
  <p:slideViewPr>
    <p:cSldViewPr>
      <p:cViewPr varScale="1">
        <p:scale>
          <a:sx n="125" d="100"/>
          <a:sy n="125" d="100"/>
        </p:scale>
        <p:origin x="192" y="264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7/18/22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7/18/22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23A27-27CD-B645-B23D-A1F2D37FA0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29DA-6B9F-8B4E-B5B7-32194E71D7F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User School 2022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57BE158-11B5-3947-89C2-E9CBD3F513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htcondor/manual/v8.5/condor_history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HTC and HTCondor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Tuesday, Aug 3</a:t>
            </a:r>
          </a:p>
          <a:p>
            <a:r>
              <a:rPr lang="en-US" dirty="0"/>
              <a:t>Lauren Michael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D280A-C1F5-964E-ABF3-46668F796B0E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  <p:extLst>
      <p:ext uri="{BB962C8B-B14F-4D97-AF65-F5344CB8AC3E}">
        <p14:creationId xmlns:p14="http://schemas.microsoft.com/office/powerpoint/2010/main" val="11971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access point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0032276-3570-3C44-AA54-7211CEAE7D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Signs of HTC-able work</a:t>
            </a: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873BE-983F-D143-83E6-EA8E7F0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3058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Any mention of </a:t>
            </a:r>
            <a:r>
              <a:rPr lang="en-US" sz="2000" b="1" u="sng" dirty="0"/>
              <a:t>numerous</a:t>
            </a:r>
            <a:r>
              <a:rPr lang="en-US" sz="2000" dirty="0"/>
              <a:t> samples, images, models, parameters, etc.</a:t>
            </a:r>
          </a:p>
          <a:p>
            <a:r>
              <a:rPr lang="en-US" sz="2000" dirty="0"/>
              <a:t>Nearly anything </a:t>
            </a:r>
            <a:r>
              <a:rPr lang="en-US" sz="2000" b="1" u="sng" dirty="0"/>
              <a:t>written by the primary user</a:t>
            </a:r>
            <a:r>
              <a:rPr lang="en-US" sz="2000" b="1" i="1" dirty="0"/>
              <a:t> </a:t>
            </a:r>
            <a:r>
              <a:rPr lang="en-US" sz="2000" dirty="0"/>
              <a:t>(e.g. c/</a:t>
            </a:r>
            <a:r>
              <a:rPr lang="en-US" sz="2000" dirty="0" err="1"/>
              <a:t>fortran</a:t>
            </a:r>
            <a:r>
              <a:rPr lang="en-US" sz="2000" dirty="0"/>
              <a:t>, Python, R)</a:t>
            </a:r>
          </a:p>
          <a:p>
            <a:pPr lvl="1"/>
            <a:r>
              <a:rPr lang="en-US" sz="1700" dirty="0"/>
              <a:t>Break out of loops! </a:t>
            </a:r>
          </a:p>
          <a:p>
            <a:pPr lvl="1"/>
            <a:r>
              <a:rPr lang="en-US" sz="1700" dirty="0"/>
              <a:t>Common internal parallelism could really be HTC (e.g. </a:t>
            </a:r>
            <a:r>
              <a:rPr lang="en-US" sz="1700" dirty="0" err="1"/>
              <a:t>Matlab’s</a:t>
            </a:r>
            <a:r>
              <a:rPr lang="en-US" sz="1700" dirty="0"/>
              <a:t> ‘</a:t>
            </a:r>
            <a:r>
              <a:rPr lang="en-US" sz="1700" dirty="0" err="1"/>
              <a:t>parfor</a:t>
            </a:r>
            <a:r>
              <a:rPr lang="en-US" sz="1700" dirty="0"/>
              <a:t>’, ‘distributed server’, etc.)</a:t>
            </a:r>
          </a:p>
          <a:p>
            <a:r>
              <a:rPr lang="en-US" sz="2000" dirty="0"/>
              <a:t>Some community </a:t>
            </a:r>
            <a:r>
              <a:rPr lang="en-US" sz="2000" dirty="0" err="1"/>
              <a:t>softwares</a:t>
            </a:r>
            <a:r>
              <a:rPr lang="en-US" sz="2000" dirty="0"/>
              <a:t> that use </a:t>
            </a:r>
            <a:r>
              <a:rPr lang="en-US" sz="2000" b="1" u="sng" dirty="0"/>
              <a:t>multi-threading or multiprocessing</a:t>
            </a:r>
            <a:r>
              <a:rPr lang="en-US" sz="2000" dirty="0"/>
              <a:t> (e.g. OpenMP)</a:t>
            </a:r>
          </a:p>
          <a:p>
            <a:pPr lvl="1"/>
            <a:r>
              <a:rPr lang="en-US" sz="1700" dirty="0"/>
              <a:t>many are simply looping over data portions or independent tasks</a:t>
            </a:r>
          </a:p>
          <a:p>
            <a:pPr lvl="1"/>
            <a:r>
              <a:rPr lang="en-US" sz="1700" dirty="0"/>
              <a:t>HTC-able: break up input (or ‘parameter’ space), turn off multi-threading, combine results</a:t>
            </a:r>
          </a:p>
          <a:p>
            <a:r>
              <a:rPr lang="en-US" sz="2000" b="1" u="sng" dirty="0"/>
              <a:t>Long-running</a:t>
            </a:r>
            <a:r>
              <a:rPr lang="en-US" sz="2000" dirty="0"/>
              <a:t> jobs (especially if non-MPI); see above explanations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975DB-9EE0-244F-92F2-3C404D96E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DFD9859-3B26-CC4D-AF50-370CE4BCE5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72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72 images = ~12000 tasks = ~12000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12,000 </a:t>
            </a:r>
            <a:r>
              <a:rPr lang="en-US" sz="2400" b="1" dirty="0" err="1"/>
              <a:t>hrs</a:t>
            </a:r>
            <a:r>
              <a:rPr lang="en-US" sz="2400" b="1" dirty="0"/>
              <a:t>  =  ~1.5 years</a:t>
            </a:r>
          </a:p>
          <a:p>
            <a:pPr lvl="1"/>
            <a:r>
              <a:rPr lang="en-US" sz="2400" dirty="0"/>
              <a:t>1 server (~40 cores) =&gt; 750 </a:t>
            </a:r>
            <a:r>
              <a:rPr lang="en-US" sz="2400" dirty="0" err="1"/>
              <a:t>hrs</a:t>
            </a:r>
            <a:r>
              <a:rPr lang="en-US" sz="2400" dirty="0"/>
              <a:t>  =  ~2 weeks</a:t>
            </a:r>
          </a:p>
          <a:p>
            <a:pPr lvl="1"/>
            <a:r>
              <a:rPr lang="en-US" sz="2400" dirty="0"/>
              <a:t>1 MPI job (400 cores) =&gt; 30 </a:t>
            </a:r>
            <a:r>
              <a:rPr lang="en-US" sz="2400" dirty="0" err="1"/>
              <a:t>hrs</a:t>
            </a:r>
            <a:r>
              <a:rPr lang="en-US" sz="2400" dirty="0"/>
              <a:t>  =  ~1 days</a:t>
            </a:r>
          </a:p>
          <a:p>
            <a:pPr lvl="1"/>
            <a:r>
              <a:rPr lang="en-US" sz="2400" b="1" dirty="0"/>
              <a:t>A whole cluster (10,000 cores)  = ~1 hour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server?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Queue wait time? Can you program MP/MPI? Typical clusters tuned for HPC (large MPI) jobs may not be best for HTC workflows! Could you use even more than that?</a:t>
            </a:r>
          </a:p>
          <a:p>
            <a:r>
              <a:rPr lang="en-US" sz="2400" b="1" dirty="0"/>
              <a:t>OSG?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EGI (European Grid Infrastructure)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9A1AD0-3D94-984E-AD2D-4181025D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6813"/>
            <a:ext cx="2167128" cy="1009498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What is the OSG?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756812"/>
            <a:ext cx="6400800" cy="12533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 consortium of researchers and institutions who </a:t>
            </a:r>
            <a:r>
              <a:rPr lang="en-US" sz="1600" i="1" u="sng" dirty="0">
                <a:solidFill>
                  <a:schemeClr val="tx1"/>
                </a:solidFill>
              </a:rPr>
              <a:t>share</a:t>
            </a:r>
            <a:r>
              <a:rPr lang="en-US" sz="1600" dirty="0">
                <a:solidFill>
                  <a:schemeClr val="tx1"/>
                </a:solidFill>
              </a:rPr>
              <a:t> compute and data resources for </a:t>
            </a:r>
            <a:r>
              <a:rPr lang="en-US" sz="1600" b="1" i="1" dirty="0">
                <a:solidFill>
                  <a:schemeClr val="tx1"/>
                </a:solidFill>
              </a:rPr>
              <a:t>distributed</a:t>
            </a:r>
            <a:r>
              <a:rPr lang="en-US" sz="1600" b="1" dirty="0">
                <a:solidFill>
                  <a:schemeClr val="tx1"/>
                </a:solidFill>
              </a:rPr>
              <a:t> high-throughput computing (</a:t>
            </a:r>
            <a:r>
              <a:rPr lang="en-US" sz="1600" b="1" u="sng" dirty="0">
                <a:solidFill>
                  <a:schemeClr val="tx1"/>
                </a:solidFill>
              </a:rPr>
              <a:t>d</a:t>
            </a:r>
            <a:r>
              <a:rPr lang="en-US" sz="1600" b="1" dirty="0">
                <a:solidFill>
                  <a:schemeClr val="tx1"/>
                </a:solidFill>
              </a:rPr>
              <a:t>HTC) </a:t>
            </a:r>
            <a:r>
              <a:rPr lang="en-US" sz="1600" dirty="0">
                <a:solidFill>
                  <a:schemeClr val="tx1"/>
                </a:solidFill>
              </a:rPr>
              <a:t>in support of open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lnSpc>
                  <a:spcPct val="90000"/>
                </a:lnSpc>
                <a:spcAft>
                  <a:spcPts val="450"/>
                </a:spcAft>
              </a:pPr>
              <a:t>16</a:t>
            </a:fld>
            <a:endParaRPr lang="en-US" sz="525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B9B14-AE2E-6B44-B1CB-71570615BE34}"/>
              </a:ext>
            </a:extLst>
          </p:cNvPr>
          <p:cNvSpPr txBox="1"/>
          <p:nvPr/>
        </p:nvSpPr>
        <p:spPr>
          <a:xfrm>
            <a:off x="0" y="4927963"/>
            <a:ext cx="27334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dirty="0" err="1">
                <a:solidFill>
                  <a:schemeClr val="accent3"/>
                </a:solidFill>
              </a:rPr>
              <a:t>display.opensciencegrid.org</a:t>
            </a:r>
            <a:endParaRPr lang="en-US" sz="1050" dirty="0">
              <a:solidFill>
                <a:schemeClr val="accent3"/>
              </a:solidFill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34F7F98-04C0-C848-A142-2DB2FE3C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" r="-1" b="34542"/>
          <a:stretch/>
        </p:blipFill>
        <p:spPr>
          <a:xfrm>
            <a:off x="76200" y="175248"/>
            <a:ext cx="8951054" cy="35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352550"/>
            <a:ext cx="8312150" cy="353298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Researchers</a:t>
            </a:r>
          </a:p>
          <a:p>
            <a:r>
              <a:rPr lang="en-US" sz="2000" dirty="0"/>
              <a:t>Science Gateways</a:t>
            </a:r>
          </a:p>
          <a:p>
            <a:r>
              <a:rPr lang="en-US" sz="2000" dirty="0"/>
              <a:t>Multi-Institution Collaborations</a:t>
            </a:r>
          </a:p>
          <a:p>
            <a:pPr lvl="1"/>
            <a:r>
              <a:rPr lang="en-US" sz="1800" dirty="0"/>
              <a:t>Atlas/CMS (</a:t>
            </a:r>
            <a:r>
              <a:rPr lang="en-US" sz="1800" dirty="0" err="1"/>
              <a:t>Higg</a:t>
            </a:r>
            <a:r>
              <a:rPr lang="en-US" sz="1800" dirty="0"/>
              <a:t> Boson), </a:t>
            </a:r>
            <a:r>
              <a:rPr lang="en-US" sz="1800" dirty="0" err="1"/>
              <a:t>IceCube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South Pole Telescope, and others</a:t>
            </a:r>
          </a:p>
          <a:p>
            <a:r>
              <a:rPr lang="en-US" sz="2000" dirty="0"/>
              <a:t>Academic Institutions and </a:t>
            </a:r>
            <a:br>
              <a:rPr lang="en-US" sz="2000" dirty="0"/>
            </a:br>
            <a:r>
              <a:rPr lang="en-US" sz="2000" dirty="0"/>
              <a:t>National Laboratories </a:t>
            </a:r>
            <a:br>
              <a:rPr lang="en-US" sz="2000" dirty="0"/>
            </a:br>
            <a:r>
              <a:rPr lang="en-US" sz="2000" dirty="0"/>
              <a:t>that support the above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</a:rPr>
              <a:t>Campuses are critical to </a:t>
            </a:r>
            <a:br>
              <a:rPr lang="en-US" sz="2000" b="1" i="1" dirty="0">
                <a:solidFill>
                  <a:schemeClr val="tx1"/>
                </a:solidFill>
              </a:rPr>
            </a:br>
            <a:r>
              <a:rPr lang="en-US" sz="2000" b="1" i="1" dirty="0">
                <a:solidFill>
                  <a:schemeClr val="tx1"/>
                </a:solidFill>
              </a:rPr>
              <a:t>OSG’s ability to advance research.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01A0F1-37F0-4D48-B31B-525AC808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00" y="1027373"/>
            <a:ext cx="4766700" cy="41161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A060680-6897-7B4C-AB0F-56AD982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Participates?</a:t>
            </a:r>
          </a:p>
        </p:txBody>
      </p:sp>
    </p:spTree>
    <p:extLst>
      <p:ext uri="{BB962C8B-B14F-4D97-AF65-F5344CB8AC3E}">
        <p14:creationId xmlns:p14="http://schemas.microsoft.com/office/powerpoint/2010/main" val="1350596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5AF7EB3-F07A-F1D0-C143-D5ACC7A67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"/>
          <a:stretch/>
        </p:blipFill>
        <p:spPr>
          <a:xfrm>
            <a:off x="0" y="-19050"/>
            <a:ext cx="9144000" cy="4953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284B8-990B-5347-A812-48E8BCDA255C}"/>
              </a:ext>
            </a:extLst>
          </p:cNvPr>
          <p:cNvSpPr txBox="1">
            <a:spLocks/>
          </p:cNvSpPr>
          <p:nvPr/>
        </p:nvSpPr>
        <p:spPr>
          <a:xfrm>
            <a:off x="762000" y="617038"/>
            <a:ext cx="5075873" cy="195471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rgbClr val="F18230"/>
                </a:solidFill>
              </a:rPr>
              <a:t>Research Communities (Pools) in the OSG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F18230"/>
                </a:solidFill>
              </a:rPr>
              <a:t>(“virtual organizations”)</a:t>
            </a:r>
          </a:p>
          <a:p>
            <a:pPr marL="0" indent="0" algn="ctr">
              <a:buNone/>
            </a:pPr>
            <a:r>
              <a:rPr lang="en-US" sz="2600" u="sng" dirty="0">
                <a:solidFill>
                  <a:srgbClr val="F18230"/>
                </a:solidFill>
              </a:rPr>
              <a:t>&gt;2 billion </a:t>
            </a:r>
            <a:r>
              <a:rPr lang="en-US" sz="2600" u="sng" dirty="0" err="1">
                <a:solidFill>
                  <a:srgbClr val="F18230"/>
                </a:solidFill>
              </a:rPr>
              <a:t>hrs</a:t>
            </a:r>
            <a:r>
              <a:rPr lang="en-US" sz="2600" dirty="0">
                <a:solidFill>
                  <a:srgbClr val="F18230"/>
                </a:solidFill>
              </a:rPr>
              <a:t> in the last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CA272-31DB-544D-9BEF-B3B7AE262ACA}"/>
              </a:ext>
            </a:extLst>
          </p:cNvPr>
          <p:cNvSpPr/>
          <p:nvPr/>
        </p:nvSpPr>
        <p:spPr>
          <a:xfrm>
            <a:off x="0" y="4908634"/>
            <a:ext cx="177003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1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CCCD1-A5DD-8C45-BD88-F16994061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5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HTC and OSG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1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E2B216-61D9-8642-88F4-4C47704A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19" b="863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57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5CF51BE-51EE-4B42-4AFA-99063853D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"/>
          <a:stretch/>
        </p:blipFill>
        <p:spPr>
          <a:xfrm>
            <a:off x="0" y="-19050"/>
            <a:ext cx="9144000" cy="4953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9A6B0D-DD23-6833-FE60-3530799F4779}"/>
              </a:ext>
            </a:extLst>
          </p:cNvPr>
          <p:cNvSpPr/>
          <p:nvPr/>
        </p:nvSpPr>
        <p:spPr>
          <a:xfrm>
            <a:off x="0" y="4908634"/>
            <a:ext cx="177003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3DC3AC-0D5B-574C-A79D-FEFD0DAE4E79}"/>
              </a:ext>
            </a:extLst>
          </p:cNvPr>
          <p:cNvSpPr/>
          <p:nvPr/>
        </p:nvSpPr>
        <p:spPr>
          <a:xfrm>
            <a:off x="6620383" y="1200150"/>
            <a:ext cx="2258411" cy="579383"/>
          </a:xfrm>
          <a:prstGeom prst="ellipse">
            <a:avLst/>
          </a:prstGeom>
          <a:noFill/>
          <a:ln w="76200">
            <a:solidFill>
              <a:srgbClr val="3E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FB100E-5D8B-EA4F-B7F9-375E5D64BDFD}"/>
              </a:ext>
            </a:extLst>
          </p:cNvPr>
          <p:cNvSpPr txBox="1">
            <a:spLocks/>
          </p:cNvSpPr>
          <p:nvPr/>
        </p:nvSpPr>
        <p:spPr>
          <a:xfrm>
            <a:off x="981695" y="780323"/>
            <a:ext cx="5165567" cy="170610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3EB049"/>
                </a:solidFill>
              </a:rPr>
              <a:t>“Open Science Pool”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single researchers/groups (OSG Connect)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smaller multi-institution collaborations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campus access points</a:t>
            </a:r>
          </a:p>
        </p:txBody>
      </p:sp>
    </p:spTree>
    <p:extLst>
      <p:ext uri="{BB962C8B-B14F-4D97-AF65-F5344CB8AC3E}">
        <p14:creationId xmlns:p14="http://schemas.microsoft.com/office/powerpoint/2010/main" val="217744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</a:t>
            </a:r>
            <a:r>
              <a:rPr lang="en-US" dirty="0" err="1">
                <a:solidFill>
                  <a:srgbClr val="FF9300"/>
                </a:solidFill>
              </a:rPr>
              <a:t>OSPool</a:t>
            </a:r>
            <a:r>
              <a:rPr lang="en-US" dirty="0"/>
              <a:t> Help?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EF69550-786D-4371-A8F4-E92DBD0D4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4" r="1"/>
          <a:stretch/>
        </p:blipFill>
        <p:spPr>
          <a:xfrm>
            <a:off x="76200" y="901582"/>
            <a:ext cx="7689109" cy="424191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84573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12k core hours</a:t>
            </a:r>
            <a:endParaRPr lang="en-US" sz="2500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72A99E6-6DD1-9343-BB3D-F20BCE87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6A34738-0616-4C63-B609-3CE9BD4E1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</a:t>
            </a:r>
            <a:r>
              <a:rPr lang="en-US" sz="2500" strike="sngStrike" dirty="0"/>
              <a:t>12</a:t>
            </a:r>
            <a:r>
              <a:rPr lang="en-US" sz="2500" b="1" strike="sngStrike" dirty="0"/>
              <a:t>k</a:t>
            </a:r>
            <a:r>
              <a:rPr lang="en-US" sz="2500" b="1" dirty="0"/>
              <a:t> core hours</a:t>
            </a:r>
          </a:p>
        </p:txBody>
      </p:sp>
      <p:pic>
        <p:nvPicPr>
          <p:cNvPr id="7" name="Content Placeholder 6" descr="Chart, diagram&#10;&#10;Description automatically generated">
            <a:extLst>
              <a:ext uri="{FF2B5EF4-FFF2-40B4-BE49-F238E27FC236}">
                <a16:creationId xmlns:a16="http://schemas.microsoft.com/office/drawing/2014/main" id="{10D2BA11-3ED4-7B43-83ED-2C4EB4E1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1ADDC24-EAFA-42E6-9B13-8665D4EBD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420_Morgridge_9259.dng">
            <a:extLst>
              <a:ext uri="{FF2B5EF4-FFF2-40B4-BE49-F238E27FC236}">
                <a16:creationId xmlns:a16="http://schemas.microsoft.com/office/drawing/2014/main" id="{BC339BDE-81C2-AF44-A32A-30D70FE7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9254"/>
          <a:stretch/>
        </p:blipFill>
        <p:spPr>
          <a:xfrm>
            <a:off x="4702628" y="1010945"/>
            <a:ext cx="4441373" cy="288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A5619-C311-5148-AF79-84DF947545B4}"/>
              </a:ext>
            </a:extLst>
          </p:cNvPr>
          <p:cNvSpPr/>
          <p:nvPr/>
        </p:nvSpPr>
        <p:spPr>
          <a:xfrm>
            <a:off x="4675909" y="976579"/>
            <a:ext cx="4468092" cy="294227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bg1">
                  <a:alpha val="0"/>
                </a:schemeClr>
              </a:gs>
              <a:gs pos="74000">
                <a:schemeClr val="l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3950"/>
            <a:ext cx="7112000" cy="36248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000080"/>
                </a:solidFill>
              </a:rPr>
              <a:t>Proactive, personalized facilitation and support for: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Individual researchers via </a:t>
            </a:r>
            <a:r>
              <a:rPr lang="en-US" sz="2100" b="1" dirty="0">
                <a:solidFill>
                  <a:srgbClr val="000080"/>
                </a:solidFill>
              </a:rPr>
              <a:t>OSG Connect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Institutions and large collaborations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</a:rPr>
              <a:t>Share local resources </a:t>
            </a:r>
            <a:r>
              <a:rPr lang="en-US" sz="1600" dirty="0">
                <a:solidFill>
                  <a:srgbClr val="000080"/>
                </a:solidFill>
              </a:rPr>
              <a:t>via the OSG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Locally-supported </a:t>
            </a:r>
            <a:r>
              <a:rPr lang="en-US" sz="1600" b="1" dirty="0">
                <a:solidFill>
                  <a:srgbClr val="000080"/>
                </a:solidFill>
              </a:rPr>
              <a:t>access points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data and identity federation 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integration of cloud capacity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 HTC Capacity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Learn from OSG’s </a:t>
            </a:r>
            <a:r>
              <a:rPr lang="en-US" sz="1400" b="1" dirty="0">
                <a:solidFill>
                  <a:srgbClr val="000080"/>
                </a:solidFill>
              </a:rPr>
              <a:t>Research Computing Facilitators</a:t>
            </a:r>
          </a:p>
          <a:p>
            <a:pPr lvl="2"/>
            <a:endParaRPr lang="en-US" sz="1400" b="1" dirty="0">
              <a:solidFill>
                <a:srgbClr val="000080"/>
              </a:solidFill>
            </a:endParaRPr>
          </a:p>
          <a:p>
            <a:r>
              <a:rPr lang="en-US" sz="2200" b="1" dirty="0">
                <a:solidFill>
                  <a:srgbClr val="000080"/>
                </a:solidFill>
              </a:rPr>
              <a:t>Presentations/Training </a:t>
            </a:r>
            <a:r>
              <a:rPr lang="en-US" sz="2200" dirty="0">
                <a:solidFill>
                  <a:srgbClr val="000080"/>
                </a:solidFill>
              </a:rPr>
              <a:t>in OSG compute execution, </a:t>
            </a:r>
            <a:br>
              <a:rPr lang="en-US" sz="2200" dirty="0">
                <a:solidFill>
                  <a:srgbClr val="000080"/>
                </a:solidFill>
              </a:rPr>
            </a:br>
            <a:r>
              <a:rPr lang="en-US" sz="2200" dirty="0">
                <a:solidFill>
                  <a:srgbClr val="000080"/>
                </a:solidFill>
              </a:rPr>
              <a:t>HTC Facilitation, and local HTC systems administration</a:t>
            </a:r>
            <a:endParaRPr lang="en-US" sz="2200" b="1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83414-8A84-794D-96D7-0AF1F068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93135"/>
            <a:ext cx="2324645" cy="1440046"/>
          </a:xfrm>
          <a:prstGeom prst="rect">
            <a:avLst/>
          </a:prstGeom>
        </p:spPr>
      </p:pic>
      <p:sp>
        <p:nvSpPr>
          <p:cNvPr id="9" name="Title 22">
            <a:extLst>
              <a:ext uri="{FF2B5EF4-FFF2-40B4-BE49-F238E27FC236}">
                <a16:creationId xmlns:a16="http://schemas.microsoft.com/office/drawing/2014/main" id="{C9D22624-E97D-DA46-AC2F-CBDE4D78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7229474" cy="857250"/>
          </a:xfrm>
        </p:spPr>
        <p:txBody>
          <a:bodyPr/>
          <a:lstStyle/>
          <a:p>
            <a:r>
              <a:rPr lang="en-US" dirty="0"/>
              <a:t>For Researchers and Campuses</a:t>
            </a:r>
          </a:p>
        </p:txBody>
      </p:sp>
    </p:spTree>
    <p:extLst>
      <p:ext uri="{BB962C8B-B14F-4D97-AF65-F5344CB8AC3E}">
        <p14:creationId xmlns:p14="http://schemas.microsoft.com/office/powerpoint/2010/main" val="3821062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15,000hrs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access point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62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Job Submission with HTCondor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79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400" dirty="0"/>
              <a:t>How does the HTCondor job scheduler work?</a:t>
            </a:r>
          </a:p>
          <a:p>
            <a:r>
              <a:rPr lang="en-US" sz="2400" dirty="0"/>
              <a:t>How do you run, monitor, and review jobs?</a:t>
            </a:r>
          </a:p>
          <a:p>
            <a:r>
              <a:rPr lang="en-US" sz="2400" dirty="0"/>
              <a:t>Best ways to submit multiple jobs (what we’re here for, </a:t>
            </a:r>
            <a:r>
              <a:rPr lang="en-US" sz="2400" i="1" dirty="0"/>
              <a:t>right?</a:t>
            </a:r>
            <a:r>
              <a:rPr lang="en-US" sz="2400" dirty="0"/>
              <a:t>)</a:t>
            </a:r>
          </a:p>
          <a:p>
            <a:r>
              <a:rPr lang="en-US" sz="2400" dirty="0"/>
              <a:t>Testing, tuning, and troubleshooting to scale up.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200" dirty="0"/>
              <a:t>History</a:t>
            </a:r>
          </a:p>
          <a:p>
            <a:pPr lvl="1"/>
            <a:r>
              <a:rPr lang="en-US" sz="1800" dirty="0"/>
              <a:t>Started in 1988 as a “cycle scavenger”</a:t>
            </a:r>
          </a:p>
          <a:p>
            <a:r>
              <a:rPr lang="en-US" sz="2200" dirty="0"/>
              <a:t>Today</a:t>
            </a:r>
          </a:p>
          <a:p>
            <a:pPr lvl="1"/>
            <a:r>
              <a:rPr lang="en-US" sz="1800" dirty="0"/>
              <a:t>Developed within the CHTC by professional developers</a:t>
            </a:r>
          </a:p>
          <a:p>
            <a:pPr lvl="1"/>
            <a:r>
              <a:rPr lang="en-US" sz="1800" dirty="0"/>
              <a:t>Used all over the world, by:</a:t>
            </a:r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b="1" dirty="0"/>
              <a:t>The OSG!!</a:t>
            </a:r>
          </a:p>
          <a:p>
            <a:r>
              <a:rPr lang="en-US" sz="2200" dirty="0" err="1"/>
              <a:t>Miron</a:t>
            </a:r>
            <a:r>
              <a:rPr lang="en-US" sz="2200" dirty="0"/>
              <a:t> </a:t>
            </a:r>
            <a:r>
              <a:rPr lang="en-US" sz="2200" dirty="0" err="1"/>
              <a:t>Livny</a:t>
            </a:r>
            <a:r>
              <a:rPr lang="en-US" sz="2200" dirty="0"/>
              <a:t> </a:t>
            </a:r>
          </a:p>
          <a:p>
            <a:pPr lvl="1"/>
            <a:r>
              <a:rPr lang="en-US" sz="1800" dirty="0"/>
              <a:t>Professor, UW-Madison Computer Sciences</a:t>
            </a:r>
          </a:p>
          <a:p>
            <a:pPr lvl="1"/>
            <a:r>
              <a:rPr lang="en-US" sz="1800" dirty="0"/>
              <a:t>CHTC Director, OSG Technical Director</a:t>
            </a:r>
          </a:p>
        </p:txBody>
      </p:sp>
      <p:sp>
        <p:nvSpPr>
          <p:cNvPr id="27" name="object 21"/>
          <p:cNvSpPr/>
          <p:nvPr/>
        </p:nvSpPr>
        <p:spPr>
          <a:xfrm>
            <a:off x="7315200" y="3181350"/>
            <a:ext cx="1429132" cy="1666874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</a:p>
          <a:p>
            <a:r>
              <a:rPr lang="en-US" sz="2800" dirty="0"/>
              <a:t>What is the OSG?</a:t>
            </a:r>
          </a:p>
          <a:p>
            <a:r>
              <a:rPr lang="en-US" sz="2800" dirty="0"/>
              <a:t>How do you get the most out of the above?</a:t>
            </a:r>
          </a:p>
          <a:p>
            <a:pPr lvl="1"/>
            <a:r>
              <a:rPr lang="en-US" sz="2400" dirty="0"/>
              <a:t>School content 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--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699" y="1000126"/>
            <a:ext cx="7950201" cy="3514725"/>
          </a:xfrm>
        </p:spPr>
        <p:txBody>
          <a:bodyPr/>
          <a:lstStyle/>
          <a:p>
            <a:r>
              <a:rPr lang="en-US" sz="2800" dirty="0"/>
              <a:t>Submit tasks to a queue (on a </a:t>
            </a:r>
            <a:r>
              <a:rPr lang="en-US" sz="2800" b="1" i="1" u="sng" dirty="0"/>
              <a:t>access point</a:t>
            </a:r>
            <a:r>
              <a:rPr lang="en-US" sz="2800" dirty="0"/>
              <a:t>)</a:t>
            </a:r>
          </a:p>
          <a:p>
            <a:r>
              <a:rPr lang="en-US" sz="2800" dirty="0"/>
              <a:t>HTCondor schedules them to run on computers (</a:t>
            </a:r>
            <a:r>
              <a:rPr lang="en-US" sz="2800" b="1" i="1" u="sng" dirty="0"/>
              <a:t>execute points</a:t>
            </a:r>
            <a:r>
              <a:rPr lang="en-US" sz="2800" dirty="0"/>
              <a:t>)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dirty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/>
              <a:t>Executable: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/>
              <a:t>Input: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/>
              <a:t>Output: </a:t>
            </a:r>
            <a:r>
              <a:rPr lang="en-US" sz="2000" dirty="0"/>
              <a:t>files printed by the executable</a:t>
            </a:r>
          </a:p>
          <a:p>
            <a:r>
              <a:rPr lang="en-US" sz="2400" dirty="0"/>
              <a:t>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may correspond to one core with some memory and disk</a:t>
            </a:r>
          </a:p>
          <a:p>
            <a:pPr lvl="1"/>
            <a:r>
              <a:rPr lang="en-US" sz="1800" dirty="0"/>
              <a:t>a typical machine will have multiple slots</a:t>
            </a:r>
          </a:p>
          <a:p>
            <a:pPr lvl="1"/>
            <a:endParaRPr lang="en-US" sz="1800" dirty="0"/>
          </a:p>
          <a:p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00151"/>
            <a:ext cx="7467600" cy="9715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regular basis, the central manager reviews</a:t>
            </a:r>
            <a:br>
              <a:rPr lang="en-US" dirty="0"/>
            </a:b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cs typeface="Arial"/>
              </a:endParaRPr>
            </a:p>
            <a:p>
              <a:pPr algn="ctr"/>
              <a:r>
                <a:rPr lang="en-US" sz="1600" dirty="0">
                  <a:cs typeface="Arial"/>
                </a:rPr>
                <a:t>access point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6D0FD87A-6494-0C4D-95A7-D5A73C69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Then the access and execute points communicate directly.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70032"/>
            <a:ext cx="1893108" cy="1482919"/>
            <a:chOff x="3086855" y="4091230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091230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sz="1050" dirty="0">
                <a:latin typeface="Arial"/>
                <a:cs typeface="Arial"/>
              </a:endParaRPr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13" idx="3"/>
            <a:endCxn id="22" idx="1"/>
          </p:cNvCxnSpPr>
          <p:nvPr/>
        </p:nvCxnSpPr>
        <p:spPr>
          <a:xfrm flipV="1">
            <a:off x="3379008" y="3340238"/>
            <a:ext cx="2795434" cy="4712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28" idx="1"/>
          </p:cNvCxnSpPr>
          <p:nvPr/>
        </p:nvCxnSpPr>
        <p:spPr>
          <a:xfrm>
            <a:off x="3379008" y="3811492"/>
            <a:ext cx="3073418" cy="774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31" idx="1"/>
          </p:cNvCxnSpPr>
          <p:nvPr/>
        </p:nvCxnSpPr>
        <p:spPr>
          <a:xfrm>
            <a:off x="3379008" y="3811492"/>
            <a:ext cx="2711027" cy="668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34" name="Picture 33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B051D670-DBE4-5A42-B537-87B34D63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HTCondor_red_blk_notag.jpg">
            <a:extLst>
              <a:ext uri="{FF2B5EF4-FFF2-40B4-BE49-F238E27FC236}">
                <a16:creationId xmlns:a16="http://schemas.microsoft.com/office/drawing/2014/main" id="{ACBD57E4-6981-F74B-A742-0397A880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00101"/>
            <a:ext cx="942389" cy="222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Computer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740985" y="3010637"/>
            <a:ext cx="1307623" cy="1073282"/>
            <a:chOff x="3086855" y="4215767"/>
            <a:chExt cx="2524144" cy="1977224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215767"/>
              <a:ext cx="2524144" cy="19772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latin typeface="Arial"/>
                  <a:cs typeface="Arial"/>
                </a:rPr>
                <a:t>queue +</a:t>
              </a:r>
            </a:p>
            <a:p>
              <a:pPr algn="ctr"/>
              <a:r>
                <a:rPr lang="en-US" sz="1100" b="1" dirty="0">
                  <a:latin typeface="Arial"/>
                  <a:cs typeface="Arial"/>
                </a:rPr>
                <a:t>central manager</a:t>
              </a:r>
            </a:p>
            <a:p>
              <a:pPr algn="ctr"/>
              <a:endParaRPr lang="en-US" sz="110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65417" y="2021186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  <a:endParaRPr lang="en-US" sz="1050" b="1" dirty="0">
                <a:latin typeface="Arial"/>
                <a:cs typeface="Arial"/>
              </a:endParaRPr>
            </a:p>
          </p:txBody>
        </p:sp>
      </p:grpSp>
      <p:pic>
        <p:nvPicPr>
          <p:cNvPr id="23" name="Picture 22" descr="stack-of-papers-537x35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7" y="4153286"/>
            <a:ext cx="1108859" cy="72272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65417" y="3011156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36083" y="2028325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cxnSp>
        <p:nvCxnSpPr>
          <p:cNvPr id="34" name="Straight Arrow Connector 33"/>
          <p:cNvCxnSpPr>
            <a:stCxn id="23" idx="3"/>
            <a:endCxn id="13" idx="1"/>
          </p:cNvCxnSpPr>
          <p:nvPr/>
        </p:nvCxnSpPr>
        <p:spPr>
          <a:xfrm flipV="1">
            <a:off x="3968536" y="3547278"/>
            <a:ext cx="772449" cy="967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Desktop_computer_clipart_-_Yellow_theme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89" y="1832419"/>
            <a:ext cx="2488428" cy="248842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18717" y="1890749"/>
            <a:ext cx="2977619" cy="2271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968536" y="1890749"/>
            <a:ext cx="650182" cy="56446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897431" y="3292676"/>
            <a:ext cx="721286" cy="8691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14">
            <a:extLst>
              <a:ext uri="{FF2B5EF4-FFF2-40B4-BE49-F238E27FC236}">
                <a16:creationId xmlns:a16="http://schemas.microsoft.com/office/drawing/2014/main" id="{98BD1488-042A-6142-9331-2C847F459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4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Job Submission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/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b="1" dirty="0">
                <a:latin typeface="Courier"/>
                <a:cs typeface="Courier"/>
              </a:rPr>
              <a:t>executable = </a:t>
            </a:r>
            <a:r>
              <a:rPr lang="en-US" b="1" dirty="0" err="1">
                <a:latin typeface="Courier"/>
                <a:cs typeface="Courier"/>
              </a:rPr>
              <a:t>compare_states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arguments =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47750"/>
            <a:ext cx="3810000" cy="3009901"/>
          </a:xfrm>
        </p:spPr>
        <p:txBody>
          <a:bodyPr/>
          <a:lstStyle/>
          <a:p>
            <a:r>
              <a:rPr lang="en-US" sz="2400" dirty="0"/>
              <a:t>List your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executable </a:t>
            </a:r>
            <a:r>
              <a:rPr lang="en-US" sz="2400" dirty="0"/>
              <a:t>and any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Arguments are any options passed to the executable from the command 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4629150"/>
            <a:ext cx="4572000" cy="30777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transfer_input_files</a:t>
            </a:r>
            <a:r>
              <a:rPr lang="en-US" b="1" dirty="0">
                <a:latin typeface="Courier"/>
                <a:cs typeface="Courier"/>
              </a:rPr>
              <a:t> =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,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comma-separated list of </a:t>
            </a:r>
            <a:r>
              <a:rPr lang="en-US" sz="2400" b="1" dirty="0"/>
              <a:t>input files to transfer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r>
              <a:rPr lang="en-US" sz="2400" b="1" dirty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b="1" dirty="0"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dirty="0" err="1"/>
              <a:t>stdout</a:t>
            </a:r>
            <a:r>
              <a:rPr lang="en-US" sz="2000" dirty="0"/>
              <a:t> and </a:t>
            </a:r>
            <a:r>
              <a:rPr lang="en-US" sz="2000" dirty="0" err="1"/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log = 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output = 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error = 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/>
              <a:t> the resources your job needs.</a:t>
            </a:r>
          </a:p>
          <a:p>
            <a:pPr lvl="1"/>
            <a:r>
              <a:rPr lang="en-US" sz="2000" i="1" dirty="0"/>
              <a:t>More on this later!</a:t>
            </a:r>
          </a:p>
          <a:p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: </a:t>
            </a:r>
            <a:r>
              <a:rPr lang="en-US" sz="2400" i="1" dirty="0"/>
              <a:t>final</a:t>
            </a:r>
            <a:r>
              <a:rPr lang="en-US" sz="2400" dirty="0"/>
              <a:t> keyword indicating “create 1 job” according to the above</a:t>
            </a:r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1219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request_cpus</a:t>
            </a:r>
            <a:r>
              <a:rPr lang="en-US" b="1" dirty="0">
                <a:latin typeface="Courier"/>
                <a:cs typeface="Courier"/>
              </a:rPr>
              <a:t> = 1</a:t>
            </a:r>
          </a:p>
          <a:p>
            <a:r>
              <a:rPr lang="en-US" b="1" dirty="0" err="1">
                <a:latin typeface="Courier"/>
                <a:cs typeface="Courier"/>
              </a:rPr>
              <a:t>request_disk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r>
              <a:rPr lang="en-US" b="1" dirty="0" err="1">
                <a:latin typeface="Courier"/>
                <a:cs typeface="Courier"/>
              </a:rPr>
              <a:t>request_memory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/>
              <a:t>To submit a job/jobs: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>
                <a:solidFill>
                  <a:srgbClr val="CB3A46"/>
                </a:solidFill>
                <a:latin typeface="Courier"/>
                <a:cs typeface="Courier"/>
              </a:rPr>
              <a:t>submit_file</a:t>
            </a:r>
            <a:endParaRPr lang="en-US" sz="20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400" dirty="0"/>
              <a:t>To monitor submitted 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6944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condor_submit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05/01/22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CMD: </a:t>
            </a:r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compare_states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169733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chemeClr val="tx1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shows </a:t>
            </a:r>
            <a:r>
              <a:rPr lang="en-US" sz="2400" u="sng" dirty="0">
                <a:solidFill>
                  <a:schemeClr val="tx1"/>
                </a:solidFill>
              </a:rPr>
              <a:t>your jobs only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u="sng" dirty="0">
                <a:solidFill>
                  <a:schemeClr val="tx1"/>
                </a:solidFill>
              </a:rPr>
              <a:t>batches</a:t>
            </a:r>
            <a:r>
              <a:rPr lang="en-US" sz="2400" dirty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</a:rPr>
              <a:t>Limit 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by username,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(denoted </a:t>
            </a:r>
            <a:r>
              <a:rPr lang="en-US" sz="2400" dirty="0">
                <a:solidFill>
                  <a:srgbClr val="CB3A46"/>
                </a:solidFill>
                <a:latin typeface="Courier"/>
                <a:cs typeface="Courier"/>
              </a:rPr>
              <a:t>[U/C/J]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05/01/22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225232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ClusterID.ProcID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800350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CB3A46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latin typeface="Courier"/>
                <a:cs typeface="Courier"/>
              </a:rPr>
              <a:t>-</a:t>
            </a:r>
            <a:r>
              <a:rPr lang="en-US" sz="2400" b="1" dirty="0" err="1">
                <a:latin typeface="Courier"/>
                <a:cs typeface="Courier"/>
              </a:rPr>
              <a:t>nobatch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nobatch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learn.chtc.wisc.edu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: &lt;128.104.101.92&gt;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128.1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/>
                </a:solidFill>
                <a:latin typeface="Courier"/>
                <a:cs typeface="Courier"/>
              </a:rPr>
              <a:t>...</a:t>
            </a: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53734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E0EF6-406B-004A-AA1A-EDED3F9B0C1E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us.dat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A16BF-1709-564D-AA3E-A2D76F5E5580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7A3DC3-B5FB-6048-AAB5-EA85932A931F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execute_dir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1B5B6-9737-BD4B-8CCF-2B36CD166A53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3F0161-0F89-7841-A151-E4E4BD5B784F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0+00:01:08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69E9D-0B62-874B-AAC8-A2E672BCB735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8BD66-FCF7-BB4A-8CA6-F6B73D31A7DE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3534D-CBD9-EA49-B7E8-4DFB71DC57AF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E2D49-BD49-6F40-87F4-C944E9641CD0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stderr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wi.dat.out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bg2"/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bg2"/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B2193-6200-AE45-BBA0-065DAF98A648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3E8E8-F300-5F4B-8F2B-B2FBBC2FBB69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review a large group of jobs at once, use 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condor_history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present,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condor_history</a:t>
            </a:r>
            <a:r>
              <a:rPr lang="en-US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alice</a:t>
            </a:r>
            <a:endParaRPr lang="en-US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804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6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64323"/>
            <a:ext cx="3505200" cy="1598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984" y="3714750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whole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15723" y="4539602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your request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6"/>
            <a:ext cx="7315200" cy="3514725"/>
          </a:xfrm>
        </p:spPr>
        <p:txBody>
          <a:bodyPr/>
          <a:lstStyle/>
          <a:p>
            <a:r>
              <a:rPr lang="en-US" sz="2400" dirty="0"/>
              <a:t>Jobs are nearly always using a </a:t>
            </a:r>
            <a:r>
              <a:rPr lang="en-US" sz="2400" b="1" i="1" dirty="0"/>
              <a:t>portion of </a:t>
            </a:r>
            <a:r>
              <a:rPr lang="en-US" sz="2400" dirty="0"/>
              <a:t>a machine, and not the whole thing</a:t>
            </a:r>
          </a:p>
          <a:p>
            <a:r>
              <a:rPr lang="en-US" sz="2400" dirty="0"/>
              <a:t>Very important to request appropriate resources (</a:t>
            </a:r>
            <a:r>
              <a:rPr lang="en-US" sz="2400" b="1" i="1" dirty="0"/>
              <a:t>memory</a:t>
            </a:r>
            <a:r>
              <a:rPr lang="en-US" sz="2400" dirty="0"/>
              <a:t>, </a:t>
            </a:r>
            <a:r>
              <a:rPr lang="en-US" sz="2400" b="1" i="1" dirty="0" err="1"/>
              <a:t>cpus</a:t>
            </a:r>
            <a:r>
              <a:rPr lang="en-US" sz="2400" dirty="0"/>
              <a:t>, </a:t>
            </a:r>
            <a:r>
              <a:rPr lang="en-US" sz="2400" b="1" i="1" dirty="0"/>
              <a:t>disk</a:t>
            </a:r>
            <a:r>
              <a:rPr lang="en-US" sz="2400" dirty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and other jobs; jobs might by ‘held’ by HTCondor</a:t>
            </a:r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could, and you’ll block other jobs</a:t>
            </a:r>
          </a:p>
          <a:p>
            <a:pPr lvl="1"/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81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</a:t>
            </a:r>
            <a:r>
              <a:rPr lang="en-US" dirty="0" err="1">
                <a:solidFill>
                  <a:srgbClr val="FF9300"/>
                </a:solidFill>
              </a:rPr>
              <a:t>OSPool</a:t>
            </a:r>
            <a:r>
              <a:rPr lang="en-US" dirty="0"/>
              <a:t> Job Sizes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E7C784F-A847-8DC7-A0AA-D46CBEE45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4" r="1"/>
          <a:stretch/>
        </p:blipFill>
        <p:spPr>
          <a:xfrm>
            <a:off x="76200" y="901582"/>
            <a:ext cx="7689109" cy="424191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05342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58479"/>
            <a:ext cx="7772400" cy="1021556"/>
          </a:xfrm>
        </p:spPr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2220" y="12072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2220" y="12001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296" y="18499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27050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2478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3900" y="32384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4089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7199510" y="27815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59820" y="38871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submit server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4646126" y="41317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Exercises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Copy-and-paste is quick, but you </a:t>
            </a:r>
            <a:r>
              <a:rPr lang="en-US" sz="2400" b="1" i="1" dirty="0"/>
              <a:t>WILL</a:t>
            </a:r>
            <a:r>
              <a:rPr lang="en-US" sz="2400" dirty="0"/>
              <a:t> learn more by typing out commands and submit file contents</a:t>
            </a:r>
          </a:p>
          <a:p>
            <a:r>
              <a:rPr lang="en-US" sz="2400" b="1" dirty="0"/>
              <a:t>Ask Questions during Work Time! </a:t>
            </a:r>
          </a:p>
          <a:p>
            <a:r>
              <a:rPr lang="en-US" sz="2400" b="1" dirty="0"/>
              <a:t>Exercises in THIS unit </a:t>
            </a:r>
            <a:r>
              <a:rPr lang="en-US" sz="2400" dirty="0"/>
              <a:t>are important to complete </a:t>
            </a:r>
            <a:r>
              <a:rPr lang="en-US" sz="2400" i="1" dirty="0"/>
              <a:t>in order</a:t>
            </a:r>
            <a:r>
              <a:rPr lang="en-US" sz="2400" dirty="0"/>
              <a:t>, before moving on! (You can save “bonus” exercises for later.)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(See 1.6 if you need to remove jobs!)</a:t>
            </a:r>
          </a:p>
          <a:p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i="1" dirty="0"/>
              <a:t>Serial execution</a:t>
            </a:r>
            <a:r>
              <a:rPr lang="en-US" sz="2000" dirty="0"/>
              <a:t>, running one task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co-located servers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83102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91400" y="2724150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15804</TotalTime>
  <Words>3444</Words>
  <Application>Microsoft Macintosh PowerPoint</Application>
  <PresentationFormat>On-screen Show (16:9)</PresentationFormat>
  <Paragraphs>613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Courier</vt:lpstr>
      <vt:lpstr>Futura</vt:lpstr>
      <vt:lpstr>Myriad Pro</vt:lpstr>
      <vt:lpstr>Symbol</vt:lpstr>
      <vt:lpstr>Times</vt:lpstr>
      <vt:lpstr>Wingdings</vt:lpstr>
      <vt:lpstr>OSG-Summer-School-Template</vt:lpstr>
      <vt:lpstr>Intro to HTC and HTCondor</vt:lpstr>
      <vt:lpstr>PowerPoint Presentation</vt:lpstr>
      <vt:lpstr>Overview</vt:lpstr>
      <vt:lpstr>HTC: An Analogy</vt:lpstr>
      <vt:lpstr>HTC: An Analogy</vt:lpstr>
      <vt:lpstr>Serial Computing</vt:lpstr>
      <vt:lpstr>High Throughput Computing (HTC)</vt:lpstr>
      <vt:lpstr>High Performance Computing (HPC)</vt:lpstr>
      <vt:lpstr>High Throughput Computing (HTC)</vt:lpstr>
      <vt:lpstr>Example Local Cluster</vt:lpstr>
      <vt:lpstr>HTC Examples</vt:lpstr>
      <vt:lpstr>Signs of HTC-able work</vt:lpstr>
      <vt:lpstr>Example Challenge</vt:lpstr>
      <vt:lpstr>Distributed Computing</vt:lpstr>
      <vt:lpstr>What computing resources are available?</vt:lpstr>
      <vt:lpstr>What is the OSG?</vt:lpstr>
      <vt:lpstr>Who Participates?</vt:lpstr>
      <vt:lpstr>PowerPoint Presentation</vt:lpstr>
      <vt:lpstr>PowerPoint Presentation</vt:lpstr>
      <vt:lpstr>PowerPoint Presentation</vt:lpstr>
      <vt:lpstr>PowerPoint Presentation</vt:lpstr>
      <vt:lpstr>Can the OSPool Help?</vt:lpstr>
      <vt:lpstr>Hypothetical Throughput, 12k core hours</vt:lpstr>
      <vt:lpstr>Hypothetical Throughput, 12k core hours</vt:lpstr>
      <vt:lpstr>For Researchers and Campuses</vt:lpstr>
      <vt:lpstr>Example Local Cluster</vt:lpstr>
      <vt:lpstr>PowerPoint Presentation</vt:lpstr>
      <vt:lpstr>Overview</vt:lpstr>
      <vt:lpstr>HTCondor History and Status</vt:lpstr>
      <vt:lpstr>HTCondor -- How It Works</vt:lpstr>
      <vt:lpstr>Terminology: Job</vt:lpstr>
      <vt:lpstr>Terminology: Machine, Slot</vt:lpstr>
      <vt:lpstr>Job Matching</vt:lpstr>
      <vt:lpstr>Job Execution</vt:lpstr>
      <vt:lpstr>Single Computer</vt:lpstr>
      <vt:lpstr>Basic Job Submission</vt:lpstr>
      <vt:lpstr>Job Example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</vt:lpstr>
      <vt:lpstr>Submitting and Monitoring</vt:lpstr>
      <vt:lpstr>More about condor_q</vt:lpstr>
      <vt:lpstr>More about condor_q</vt:lpstr>
      <vt:lpstr>Job Idle</vt:lpstr>
      <vt:lpstr>Job Starts</vt:lpstr>
      <vt:lpstr>Job Running</vt:lpstr>
      <vt:lpstr>Job Completes</vt:lpstr>
      <vt:lpstr>Job Completes (cont.)</vt:lpstr>
      <vt:lpstr>Reviewing Jobs</vt:lpstr>
      <vt:lpstr>Log File</vt:lpstr>
      <vt:lpstr>Resource Requests</vt:lpstr>
      <vt:lpstr>Ideal OSPool Job Sizes</vt:lpstr>
      <vt:lpstr>Your turn!</vt:lpstr>
      <vt:lpstr>Thoughts on 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378</cp:revision>
  <cp:lastPrinted>2017-07-16T13:35:46Z</cp:lastPrinted>
  <dcterms:modified xsi:type="dcterms:W3CDTF">2022-07-18T18:56:19Z</dcterms:modified>
</cp:coreProperties>
</file>